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7" r:id="rId3"/>
    <p:sldId id="273" r:id="rId4"/>
    <p:sldId id="298" r:id="rId5"/>
    <p:sldId id="300" r:id="rId6"/>
    <p:sldId id="299" r:id="rId7"/>
    <p:sldId id="301" r:id="rId8"/>
    <p:sldId id="302" r:id="rId9"/>
    <p:sldId id="308" r:id="rId10"/>
    <p:sldId id="304" r:id="rId11"/>
    <p:sldId id="307" r:id="rId12"/>
    <p:sldId id="303" r:id="rId13"/>
    <p:sldId id="305" r:id="rId14"/>
    <p:sldId id="309" r:id="rId15"/>
    <p:sldId id="306" r:id="rId16"/>
    <p:sldId id="312" r:id="rId17"/>
    <p:sldId id="313" r:id="rId18"/>
    <p:sldId id="310" r:id="rId19"/>
    <p:sldId id="311" r:id="rId20"/>
    <p:sldId id="316" r:id="rId21"/>
    <p:sldId id="315" r:id="rId22"/>
    <p:sldId id="317" r:id="rId23"/>
    <p:sldId id="318" r:id="rId24"/>
    <p:sldId id="295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B78D13F-64EA-471F-8E61-6C76584B76F0}">
          <p14:sldIdLst>
            <p14:sldId id="257"/>
            <p14:sldId id="273"/>
            <p14:sldId id="298"/>
            <p14:sldId id="300"/>
            <p14:sldId id="299"/>
            <p14:sldId id="301"/>
            <p14:sldId id="302"/>
            <p14:sldId id="308"/>
            <p14:sldId id="304"/>
            <p14:sldId id="307"/>
            <p14:sldId id="303"/>
            <p14:sldId id="305"/>
            <p14:sldId id="309"/>
            <p14:sldId id="306"/>
            <p14:sldId id="312"/>
            <p14:sldId id="313"/>
            <p14:sldId id="310"/>
            <p14:sldId id="311"/>
            <p14:sldId id="316"/>
            <p14:sldId id="315"/>
            <p14:sldId id="317"/>
            <p14:sldId id="318"/>
            <p14:sldId id="295"/>
          </p14:sldIdLst>
        </p14:section>
        <p14:section name="Verbesserungsmanagement " id="{D1D252C3-08A0-45BE-928C-8795C3C31FF5}">
          <p14:sldIdLst/>
        </p14:section>
        <p14:section name="Jedem sein Dashboard" id="{3C0E75BC-E2B7-4D9D-94D7-A550ABF4A181}">
          <p14:sldIdLst/>
        </p14:section>
        <p14:section name="Zentrales Reporting Portal" id="{A14F12E1-64ED-46F7-B8E0-0C8774C58B04}">
          <p14:sldIdLst/>
        </p14:section>
        <p14:section name="PDAP BI" id="{C1167C5A-C163-4E31-8996-5403F893429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108" autoAdjust="0"/>
  </p:normalViewPr>
  <p:slideViewPr>
    <p:cSldViewPr snapToGrid="0">
      <p:cViewPr varScale="1">
        <p:scale>
          <a:sx n="125" d="100"/>
          <a:sy n="125" d="100"/>
        </p:scale>
        <p:origin x="3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254CF-ED9E-45F6-BC80-207A4DD89721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29E80-4804-4D89-85C6-3CB7FDA86A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27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entweder über Web Browser oder Windows App. Schnelle Erfassung- Anschließend vollständige Bearbeitung durch den Rekla 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 kunden-. Oder als intern Formular zur Reklamationsabwicklung gemäß den eigenen Vorgaben.</a:t>
            </a:r>
          </a:p>
          <a:p>
            <a:r>
              <a:rPr lang="de-DE" dirty="0"/>
              <a:t>Kompatibel mit den gängigen Office Formaten, einschließlich PDF,EXCEL und Word.</a:t>
            </a:r>
          </a:p>
          <a:p>
            <a:r>
              <a:rPr lang="de-DE" dirty="0"/>
              <a:t>Zentral bearbeitbar im Designer oder zum Erstellen neuer Revisionen</a:t>
            </a:r>
          </a:p>
          <a:p>
            <a:endParaRPr lang="de-DE" dirty="0"/>
          </a:p>
          <a:p>
            <a:r>
              <a:rPr lang="de-DE" dirty="0"/>
              <a:t>Verbesserungen und Vorschläge zentral verwalten.</a:t>
            </a:r>
          </a:p>
          <a:p>
            <a:r>
              <a:rPr lang="de-DE" dirty="0"/>
              <a:t>Vorgänge können bei Notwendigkeit zur vollständigen Reklamation erhoben werden.</a:t>
            </a:r>
          </a:p>
          <a:p>
            <a:endParaRPr lang="de-DE" dirty="0"/>
          </a:p>
          <a:p>
            <a:r>
              <a:rPr lang="de-DE" dirty="0"/>
              <a:t>Übersichtliche Beurteilungen zur Lieferqualität bei Lieferanten, inkl. Dokumentation des Anforderungsprofils.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981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425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084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767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7829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373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138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199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517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747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57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/>
              <a:t>Verbesserungen – und Vorschlagsmanagement  </a:t>
            </a:r>
            <a:r>
              <a:rPr lang="de-DE" dirty="0" err="1"/>
              <a:t>unkonformitätsawecidhungenn</a:t>
            </a:r>
            <a:r>
              <a:rPr lang="de-DE" dirty="0"/>
              <a:t>.</a:t>
            </a:r>
          </a:p>
          <a:p>
            <a:r>
              <a:rPr lang="de-DE" dirty="0"/>
              <a:t>Vorschlagsmanagement. Kann bei </a:t>
            </a:r>
            <a:r>
              <a:rPr lang="de-DE" dirty="0" err="1"/>
              <a:t>Notwendigkei</a:t>
            </a:r>
            <a:r>
              <a:rPr lang="de-DE" dirty="0"/>
              <a:t> zur </a:t>
            </a:r>
            <a:r>
              <a:rPr lang="de-DE" dirty="0" err="1"/>
              <a:t>vollstäindge</a:t>
            </a:r>
            <a:r>
              <a:rPr lang="de-DE" dirty="0"/>
              <a:t> </a:t>
            </a:r>
            <a:r>
              <a:rPr lang="de-DE" dirty="0" err="1"/>
              <a:t>reklamation</a:t>
            </a:r>
            <a:r>
              <a:rPr lang="de-DE" dirty="0"/>
              <a:t> </a:t>
            </a:r>
            <a:r>
              <a:rPr lang="de-DE" dirty="0" err="1"/>
              <a:t>erweitet</a:t>
            </a:r>
            <a:r>
              <a:rPr lang="de-DE" dirty="0"/>
              <a:t> </a:t>
            </a:r>
            <a:r>
              <a:rPr lang="de-DE" dirty="0" err="1"/>
              <a:t>werdne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07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939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682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37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113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6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067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Eingabe über Web Browser oder Windows App. Schnelle Erfassung- Anschließend vollständige Bearbeitung durch den Reklamationsbearbeiter. </a:t>
            </a:r>
          </a:p>
          <a:p>
            <a:endParaRPr lang="de-DE" dirty="0"/>
          </a:p>
          <a:p>
            <a:r>
              <a:rPr lang="de-DE" dirty="0"/>
              <a:t>Erstellung des 8D-Reportes für die Dokumentation gegenüber den kunden-. Oder als </a:t>
            </a:r>
            <a:r>
              <a:rPr lang="de-DE" dirty="0" err="1"/>
              <a:t>intersn</a:t>
            </a:r>
            <a:r>
              <a:rPr lang="de-DE" dirty="0"/>
              <a:t> </a:t>
            </a:r>
            <a:r>
              <a:rPr lang="de-DE" dirty="0" err="1"/>
              <a:t>Formual</a:t>
            </a:r>
            <a:r>
              <a:rPr lang="de-DE" dirty="0"/>
              <a:t> zur </a:t>
            </a:r>
            <a:r>
              <a:rPr lang="de-DE" dirty="0" err="1"/>
              <a:t>realationsabweicklunge</a:t>
            </a:r>
            <a:r>
              <a:rPr lang="de-DE" dirty="0"/>
              <a:t> </a:t>
            </a:r>
            <a:r>
              <a:rPr lang="de-DE" dirty="0" err="1"/>
              <a:t>nac</a:t>
            </a:r>
            <a:r>
              <a:rPr lang="de-DE" dirty="0"/>
              <a:t> den eigenen </a:t>
            </a:r>
            <a:r>
              <a:rPr lang="de-DE" dirty="0" err="1"/>
              <a:t>voragenen</a:t>
            </a:r>
            <a:r>
              <a:rPr lang="de-DE" dirty="0"/>
              <a:t>.</a:t>
            </a:r>
          </a:p>
          <a:p>
            <a:r>
              <a:rPr lang="de-DE" dirty="0"/>
              <a:t>Kompatibel </a:t>
            </a:r>
            <a:r>
              <a:rPr lang="de-DE" dirty="0" err="1"/>
              <a:t>mita</a:t>
            </a:r>
            <a:r>
              <a:rPr lang="de-DE" dirty="0"/>
              <a:t> </a:t>
            </a:r>
            <a:r>
              <a:rPr lang="de-DE" dirty="0" err="1"/>
              <a:t>llen</a:t>
            </a:r>
            <a:r>
              <a:rPr lang="de-DE" dirty="0"/>
              <a:t> </a:t>
            </a:r>
            <a:r>
              <a:rPr lang="de-DE" dirty="0" err="1"/>
              <a:t>gängen</a:t>
            </a:r>
            <a:r>
              <a:rPr lang="de-DE" dirty="0"/>
              <a:t> Office </a:t>
            </a:r>
            <a:r>
              <a:rPr lang="de-DE" dirty="0" err="1"/>
              <a:t>Foamten</a:t>
            </a:r>
            <a:r>
              <a:rPr lang="de-DE" dirty="0"/>
              <a:t>, einschließlich PDF,EXCEL und Word.</a:t>
            </a:r>
          </a:p>
          <a:p>
            <a:r>
              <a:rPr lang="de-DE" dirty="0"/>
              <a:t>Zentral bearbeitbar im Designer oder zum Erstellen neuer </a:t>
            </a:r>
            <a:r>
              <a:rPr lang="de-DE" dirty="0" err="1"/>
              <a:t>revisionen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Verbsserungne</a:t>
            </a:r>
            <a:r>
              <a:rPr lang="de-DE" dirty="0"/>
              <a:t> – und Erfassung von </a:t>
            </a:r>
            <a:r>
              <a:rPr lang="de-DE" dirty="0" err="1"/>
              <a:t>nkonformitätsawecidhungenn</a:t>
            </a:r>
            <a:r>
              <a:rPr lang="de-DE" dirty="0"/>
              <a:t>.</a:t>
            </a:r>
          </a:p>
          <a:p>
            <a:r>
              <a:rPr lang="de-DE" dirty="0" err="1"/>
              <a:t>Vorchlagsmangement</a:t>
            </a:r>
            <a:r>
              <a:rPr lang="de-DE" dirty="0"/>
              <a:t>. Kann bei Notwendigkeit zur vollständigen Reklamation erweitert werden.</a:t>
            </a:r>
          </a:p>
          <a:p>
            <a:endParaRPr lang="de-DE" dirty="0"/>
          </a:p>
          <a:p>
            <a:r>
              <a:rPr lang="de-DE" dirty="0"/>
              <a:t>Jedem sein </a:t>
            </a:r>
            <a:r>
              <a:rPr lang="de-DE" dirty="0" err="1"/>
              <a:t>coct</a:t>
            </a:r>
            <a:r>
              <a:rPr lang="de-DE" dirty="0"/>
              <a:t> mit </a:t>
            </a:r>
            <a:r>
              <a:rPr lang="de-DE" dirty="0" err="1"/>
              <a:t>umganfreichem</a:t>
            </a:r>
            <a:r>
              <a:rPr lang="de-DE" dirty="0"/>
              <a:t> </a:t>
            </a:r>
            <a:r>
              <a:rPr lang="de-DE" dirty="0" err="1"/>
              <a:t>Volltextfelter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Allgemeins</a:t>
            </a:r>
            <a:r>
              <a:rPr lang="de-DE" dirty="0"/>
              <a:t> </a:t>
            </a:r>
            <a:r>
              <a:rPr lang="de-DE" dirty="0" err="1"/>
              <a:t>aufgabenmanagement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29E80-4804-4D89-85C6-3CB7FDA86AC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01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8A6E37-CE97-471E-A934-A59E31B12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1AD4439-6DE7-499C-AB33-254C47177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363338-C4F7-4C4A-A694-9AA8F559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30D680-3444-47D4-979B-D538C599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514A74-0ADA-433D-ABE8-F0BDAFEB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22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E846-A313-441B-B417-3AD1EF99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BA3AA85-94B9-40DA-B323-9251426B1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BD3E1E-98F2-4CC7-AA54-D6470B89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C2BCB0-6C19-4505-9B92-5E3A6C0B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EA5938-89F4-470C-837B-8F1143D6B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85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FF6D123-581C-4BE3-9ACE-5DD8417BA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362A4AD-4FCD-4608-9B10-8463B2765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6C60B5-8B96-4B5B-AAC1-0D19DD16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642B0A-C8EE-49D5-BD4B-08BC9A53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1DCC9A-15F1-4736-8F1D-ACB43E226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650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E04F2-DE3F-4AF3-A55D-E9EDD2EE7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DC30B2-B60F-4D80-88A3-38117723F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AA1773-B997-4C89-B2DF-88895809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04AE99-F101-41CC-98D6-B5CCF69E7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0AB9-4995-4C73-A453-439B344F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895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4EC1E-6156-4625-A280-7CC481D0D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43281F-B7F6-4B2F-A179-1A473BA60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AD9D07-9B74-45E2-BCB5-2D119212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0D2989-7A9D-4615-8FB3-FB4848A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5B56EE-F060-4D06-8CF7-499259FD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601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79AD0-3AEF-4103-8B0F-67E877681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E9B41D-D0CD-4703-94E5-10BEE834D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F05003-BBD5-4557-BE53-C7B575264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A61376-B237-4B61-9C4E-0604A510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C09427-DD7A-46D3-BAD7-FB32340FE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012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EBD55-3BC7-40E6-A97B-41A47CD60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562F96-3C71-4C03-BC0E-F7632D60A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D134E00-9D09-473A-BE92-79DB75AC4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37EC38-B1D2-475C-BA2B-131F23D02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BAA4AC-1175-4B62-9353-B734EC71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BB46F8-BA40-4BCF-B554-945ABA667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512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22F6F-93D9-461A-86DA-20AEC88DC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A47DE5-C969-492D-8338-1DEB3E6FD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63D23B-49AF-40F9-9A47-E950469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EE6C46-B399-4C0D-90E1-DF8123B57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69C6B50-6A26-412A-B0DB-3B12F8F972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B29B7C1-147F-441A-A155-D03A78B6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77C0F0E-EBBE-4659-81C2-A4B717AE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ACA6A3E-4EB7-4DB0-8CF8-88085E9F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510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80F70-6874-47A9-AB06-5524A1EB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BAA7D9-67AA-44BF-83C7-7E9FBC5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386EB0-54C9-488F-9779-DCB4D3003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8C9F7B-3000-4249-A3AC-8F6F17153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99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9482EEC-C1D0-40F3-99B3-85001C7E4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01F1D3A-5A1D-4876-87DB-C913E61B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608955-35AF-46F3-9EBF-CB54DFFD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008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29A50-527E-4C3A-95C2-52FAB7D5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AF5148-CF85-4FD4-B4D6-B9EF110C0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10D975-0E11-4695-8487-76C6AABC2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AED7A9-0181-4124-AB01-93005D9CF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A4C181-957B-4F67-BBAD-5B7CFFCEC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5CFC24-19C5-46DE-98A2-5CE047CA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911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69937-D3D4-4EE7-B951-B02A7D476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A82443-223D-4CF2-9F3E-E062CB336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FF32F3-DA01-4A94-B209-3B83F926F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CCF8DC-468A-410C-8443-6EA08801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3F5D0D-CE4F-44E1-B8D2-94CC1BFD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189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4D425-304C-4080-A213-6D30B63BA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D857924-BA94-45ED-B482-36CB30E67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5C56AD-4AA7-4707-A240-555016AC1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4E750A-A83B-44CF-BF0B-BF5ED5E20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899092-BA38-4B7D-AAFC-390254B1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3CAA52-5DA5-4AFB-8C67-CF8FA3081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871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EFDDE-382F-4945-92A4-45A4B92C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1B51C19-FA88-4924-AF6E-447D6B6B8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840394-B6D1-4D93-B7E6-FCF9F33FA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A6CA5D-D5CF-4ECB-96FC-7B39FF876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05827F-2FB8-4725-9ECB-76CEEA5A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200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5C0A224-961A-42BC-9D2A-BA66B02D5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F318CB7-80A6-48BE-9502-17C1CA0F1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571534-2063-4465-9C10-D190A6EEC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7995EF-3D37-4C6E-AD1D-5523B53CD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E2DD58-9887-4615-9A80-32B019179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82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A6B760-8AFA-40F5-9026-8B46C2427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045067-F248-4889-A646-651D632C9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341FBC-B06A-4C8F-9601-A7CB441C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DBD0FF-B7ED-4C70-907F-CA7B4F4F7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4E56F9-2B2D-46C5-BB7E-9B27E999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70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648A5-3A23-462D-95E2-ECD1417F7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E275C6-E632-4CFE-94E0-43823005A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864D2A-28A5-4366-85AF-04CED6D5D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B0F5FC-EB6B-40BD-8491-8DA2349CE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AB24863-9B1D-4976-ADF3-EEAA4AEA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8C22A4-DF06-42DF-AF7D-0A91ECAD1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1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26F3B-3B09-4A74-B96B-3D9181ED6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756715-3BF5-4068-9EF9-3B0DA8617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4664CD-40BA-4F3C-AEF1-FC63EC1BD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592B0A-BF2F-4436-8065-D4BFD7D09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21FEDC1-89F6-4E2F-9E74-CEBF8E6C2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647A0AD-DBEA-4F5C-AFEE-474D8D2F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06888BF-2A51-4AE1-87BE-8D646EAE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09919E7-4E82-4061-B355-3BD15220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20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657B3-3052-490E-9280-8CA7EC9A9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9A9A954-3582-404D-AA12-A947F962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C98CC1-7952-4797-A92F-35701795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7A6D15-DC5A-4629-908A-CA80FC06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835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110317E-D0EB-4E5F-9F52-16690A72B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F38BCCD-FE81-4FE6-B645-C8A0D489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311F18-4155-4902-AD85-B51EDC93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76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2F51D-1881-4760-A4C1-1655A916D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833F8D-6E57-4180-8343-00030232A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1239BD-9CDE-439D-A626-CD17041E0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072596-42F1-433B-AAFE-2A7F7DEB3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F2177D-7ACC-4657-A635-59AD2A3F7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F747BC-56F8-4926-A55B-9632494B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209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B29E5A-00FF-403A-90D6-C6A521CE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FE63937-6630-4B4D-9751-4DA027C84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E699240-128C-405B-945C-8DC634BEE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544B66-D770-4FBE-A89A-BFE76AF9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930E47-F92D-417D-8324-F0EA77C5E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BB0290F-93CE-470D-9F9E-C51DEB58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5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7FB6AA8-EF1A-4F50-A86B-668D6E27D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A1ACC9-2729-4A5A-AB18-9CAF7DB33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E2E407-8BFB-439C-9637-39509D32CF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FCA18-157E-44F4-96BA-FC0F23129FC2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AD9CAE-8FDA-4029-BBBE-9CDC00631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E5EA2F-E910-4C49-9B8A-3D7B26D08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91DF9-4BCE-4F42-8924-44D038CC1F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19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8E666F9-F756-4A01-99FC-6A931298B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B149D0-580E-47BD-A1A5-8A5D89BBE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F7EBB0-25EC-4847-B1AB-570DA1C44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C143C-6EB7-4A41-BDEA-C2605561E650}" type="datetimeFigureOut">
              <a:rPr lang="de-DE" smtClean="0"/>
              <a:t>08.02.2021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578F32-7902-4FC2-BA52-21A02A6A2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A54778-1EC2-46B7-B39E-BDF487CFC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92524-1AD7-4BE2-9D95-EF4CF53AF3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16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dap.d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Ein Bild, das Licht, Wasser, Straße, sitzend enthält.&#10;&#10;Automatisch generierte Beschreibung">
            <a:extLst>
              <a:ext uri="{FF2B5EF4-FFF2-40B4-BE49-F238E27FC236}">
                <a16:creationId xmlns:a16="http://schemas.microsoft.com/office/drawing/2014/main" id="{0C6C3E27-41E6-4AD2-8ECC-752462301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24000"/>
                    </a14:imgEffect>
                  </a14:imgLayer>
                </a14:imgProps>
              </a:ext>
            </a:extLst>
          </a:blip>
          <a:srcRect b="15746"/>
          <a:stretch/>
        </p:blipFill>
        <p:spPr>
          <a:xfrm>
            <a:off x="5477208" y="0"/>
            <a:ext cx="6714792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7856285-4348-4D30-92BD-A674A5108A89}"/>
              </a:ext>
            </a:extLst>
          </p:cNvPr>
          <p:cNvSpPr/>
          <p:nvPr/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0063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10A325-DFD4-4BF5-A3D9-100F83ABB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sz="5000" dirty="0">
                <a:solidFill>
                  <a:srgbClr val="FFFFFF"/>
                </a:solidFill>
              </a:rPr>
              <a:t>Quality Management since 1983  </a:t>
            </a:r>
            <a:br>
              <a:rPr lang="en-US" sz="5000" dirty="0">
                <a:solidFill>
                  <a:srgbClr val="FFFFFF"/>
                </a:solidFill>
              </a:rPr>
            </a:br>
            <a:endParaRPr lang="de-DE" sz="5000" dirty="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A199F4-76A4-470C-B7B6-284212D42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</a:rPr>
              <a:t>Process Control and Analytics since 1983</a:t>
            </a:r>
          </a:p>
          <a:p>
            <a:pPr algn="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41E42E-4580-4B95-A718-5ED93CDD1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46513"/>
            <a:ext cx="5459470" cy="2565950"/>
          </a:xfrm>
          <a:prstGeom prst="rect">
            <a:avLst/>
          </a:prstGeom>
          <a:solidFill>
            <a:srgbClr val="0063AF"/>
          </a:solidFill>
        </p:spPr>
      </p:pic>
    </p:spTree>
    <p:extLst>
      <p:ext uri="{BB962C8B-B14F-4D97-AF65-F5344CB8AC3E}">
        <p14:creationId xmlns:p14="http://schemas.microsoft.com/office/powerpoint/2010/main" val="3236020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474"/>
            <a:ext cx="11925300" cy="22002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PDAP 8.0 Reklamationsprozess neu definiert</a:t>
            </a:r>
            <a:br>
              <a:rPr lang="en-US" sz="2000" dirty="0">
                <a:latin typeface="+mn-lt"/>
              </a:rPr>
            </a:br>
            <a:r>
              <a:rPr lang="de-DE" sz="2700" dirty="0" err="1">
                <a:latin typeface="+mn-lt"/>
              </a:rPr>
              <a:t>Reportingportal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lang="de-DE" sz="1800" b="1" dirty="0">
                <a:solidFill>
                  <a:srgbClr val="0063AF"/>
                </a:solidFill>
              </a:rPr>
              <a:t>Zentrales Reporting Portal mit Berichtsdesigner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 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Änderungen und Erststellung neuer Revisionen direkt in Ihrem Portal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EAB19E-41B5-4B26-A9B0-350D5E61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833" y="2781300"/>
            <a:ext cx="5870334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44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4334"/>
            <a:ext cx="11925300" cy="22002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PDAP 8.0 Reklamationsprozess neu definiert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8D-Reporting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lang="de-DE" sz="1800" b="1" dirty="0">
                <a:solidFill>
                  <a:srgbClr val="0063AF"/>
                </a:solidFill>
              </a:rPr>
              <a:t>Unter Einbeziehung aller verknüpften Untervorgänge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 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Kosten und Maßnahmen im Reklamationsprozess werden inkl. verknüpfter Untervorgänge im 8D aufbereitet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85CB52-4977-4986-AEB2-937FD7C8D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944" y="2804160"/>
            <a:ext cx="6230112" cy="38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70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el 13">
            <a:extLst>
              <a:ext uri="{FF2B5EF4-FFF2-40B4-BE49-F238E27FC236}">
                <a16:creationId xmlns:a16="http://schemas.microsoft.com/office/drawing/2014/main" id="{75A96957-D88B-4F9C-9B52-0983E5E4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39" y="16183"/>
            <a:ext cx="5311860" cy="21631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PDAP8.next CAQ System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Neue Möglichkeiten Wareneingang und Lieferantenbeurteilung</a:t>
            </a: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9DFC5257-0385-4AD9-9263-108981E4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04" y="905237"/>
            <a:ext cx="5045824" cy="2497923"/>
          </a:xfrm>
          <a:prstGeom prst="rect">
            <a:avLst/>
          </a:prstGeom>
          <a:solidFill>
            <a:srgbClr val="0063AF"/>
          </a:solidFill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B93D3DEB-52BC-47CF-9F79-07773CC78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00" b="50702"/>
          <a:stretch/>
        </p:blipFill>
        <p:spPr>
          <a:xfrm>
            <a:off x="6769794" y="3427229"/>
            <a:ext cx="5168542" cy="2638291"/>
          </a:xfrm>
          <a:prstGeom prst="rect">
            <a:avLst/>
          </a:prstGeom>
        </p:spPr>
      </p:pic>
      <p:sp>
        <p:nvSpPr>
          <p:cNvPr id="49" name="Titel 13">
            <a:extLst>
              <a:ext uri="{FF2B5EF4-FFF2-40B4-BE49-F238E27FC236}">
                <a16:creationId xmlns:a16="http://schemas.microsoft.com/office/drawing/2014/main" id="{8C79C108-E848-4D17-83C9-EE291D02C04F}"/>
              </a:ext>
            </a:extLst>
          </p:cNvPr>
          <p:cNvSpPr txBox="1">
            <a:spLocks/>
          </p:cNvSpPr>
          <p:nvPr/>
        </p:nvSpPr>
        <p:spPr>
          <a:xfrm>
            <a:off x="1368043" y="2358190"/>
            <a:ext cx="6339042" cy="4483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lang="de-DE" sz="1800" b="1" dirty="0">
                <a:solidFill>
                  <a:srgbClr val="0063AF"/>
                </a:solidFill>
                <a:latin typeface="Calibri Light" panose="020F0302020204030204"/>
              </a:rPr>
              <a:t>Einfache Checklisten im Browser</a:t>
            </a:r>
            <a:r>
              <a:rPr kumimoji="0" lang="de-DE" sz="1800" b="1" i="0" u="none" strike="noStrike" kern="1200" cap="none" spc="0" normalizeH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Leichte Anwendung allgemeiner Prüfvorgaben – </a:t>
            </a:r>
            <a:br>
              <a:rPr lang="de-DE" sz="1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bei Bedarf Integration komplexer Prüfmerkmale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lang="de-DE" sz="1800" b="1" dirty="0">
                <a:solidFill>
                  <a:srgbClr val="0063AF"/>
                </a:solidFill>
              </a:rPr>
              <a:t>Regelmäßige Prüfliste per Mail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Schneller </a:t>
            </a:r>
            <a:r>
              <a:rPr lang="de-DE" sz="1600" dirty="0" err="1">
                <a:solidFill>
                  <a:prstClr val="black"/>
                </a:solidFill>
                <a:latin typeface="Calibri Light" panose="020F0302020204030204"/>
              </a:rPr>
              <a:t>To</a:t>
            </a: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 Do - Überblick für die Prüfer mit </a:t>
            </a:r>
            <a:br>
              <a:rPr lang="de-DE" sz="1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automatischem Benachrichtigungssystem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dirty="0">
              <a:solidFill>
                <a:prstClr val="black"/>
              </a:solidFill>
              <a:latin typeface="Calibri Light" panose="020F0302020204030204"/>
            </a:endParaRP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Lieferantenbeurteilung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ABC - Analyse Matrix mit Ampelfaktoren nach </a:t>
            </a:r>
            <a:br>
              <a:rPr lang="de-DE" sz="1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unterschiedlichen Filtern und Faktoren, Werkskalender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Geschäftsanalytik /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Interaktive Analyse mit Visualisierungen, die Controller</a:t>
            </a:r>
            <a:br>
              <a:rPr lang="de-DE" sz="1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auf Basis eigener Datenmodelle frei gestallten können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Wissensportal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Die individuelle Unternehmensdatenbank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0498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92530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Neue Möglichkeiten Wareneingang und Lieferantenbeurteilung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Online Dokumentation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Moderne kontextbasiere Online Hilfe mit FAQ-Bereich</a:t>
            </a:r>
            <a:br>
              <a:rPr lang="de-DE" sz="1800" b="1" dirty="0">
                <a:solidFill>
                  <a:srgbClr val="0063AF"/>
                </a:solidFill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Viele Vorlagen zum Download für die eigene Praxis und Videoanleitung zu Spezialthemen mit Best Practice Beispielen</a:t>
            </a: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.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CAF739-CD1F-4B65-A4F4-4EAC790F9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002280"/>
            <a:ext cx="5791199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52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92530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Neue Möglichkeiten Wareneingang und Lieferantenbeurteilung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Einfache Checklisten im Browser 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Leichte Anwendung allgemeiner Prüfvorgaben – bei Bedarf Integration komplexer Prüfmerkmale</a:t>
            </a:r>
            <a:br>
              <a:rPr lang="de-DE" sz="1800" b="1" dirty="0">
                <a:solidFill>
                  <a:srgbClr val="0063AF"/>
                </a:solidFill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Anwendung von Allgemein</a:t>
            </a: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prüfplänen, die bei Bedarf automatisch vom System automatisch erzeugt und angewendet werden.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F9FA68-FDA8-481A-85E5-2F6068431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" y="2839354"/>
            <a:ext cx="3650226" cy="3429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8E76A48-BFD2-4BB2-9109-01B252F80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006" y="2839355"/>
            <a:ext cx="3383034" cy="203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85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92530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Neue Möglichkeiten Wareneingang und Lieferantenbeurteilung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Werkskalender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Berücksichtigung von  Gewichtungsfaktoren in der Bewertung</a:t>
            </a:r>
            <a:br>
              <a:rPr lang="de-DE" sz="1800" b="1" dirty="0">
                <a:solidFill>
                  <a:srgbClr val="0063AF"/>
                </a:solidFill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Eintragen </a:t>
            </a: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von Feiertagen und werksfreien Tagen, für die Berücksichtigung in der Lieferantenbewertung. Unterscheidung der Gewichtung bei „zu früh“ und „zu spät“.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3172F86-82A3-4F79-AB81-6223A1B72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361" y="2872740"/>
            <a:ext cx="5666100" cy="370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95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92530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Neue Möglichkeiten Wareneingang und Lieferantenbeurteilung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Im Browser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Checklistenprüfungen</a:t>
            </a:r>
            <a:br>
              <a:rPr lang="de-DE" sz="1800" b="1" dirty="0">
                <a:solidFill>
                  <a:srgbClr val="0063AF"/>
                </a:solidFill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Kombination von einfachen Prüfabläufen und komplexen Merkmalen, die separat geprüft werden.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B4ACBF-D4C2-44A9-B416-134F89BC7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60" y="2810947"/>
            <a:ext cx="6755505" cy="34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96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92530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Neue Möglichkeiten Wareneingang und Lieferantenbeurteilung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Dokumentation Ihrer Anforderungen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Dokumentation der Bewertungskriterien aus der Lieferantenbeurteilung</a:t>
            </a:r>
            <a:br>
              <a:rPr lang="de-DE" sz="1800" b="1" dirty="0">
                <a:solidFill>
                  <a:srgbClr val="0063AF"/>
                </a:solidFill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Direkte Ausgabe im PDF-Dokument für die Bereitstellung Ihrer Anforderungen gegenüber Ihren Lieferanten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C497A4-C0B3-4C96-8E39-6464F68B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86"/>
          <a:stretch/>
        </p:blipFill>
        <p:spPr>
          <a:xfrm>
            <a:off x="3842514" y="2898817"/>
            <a:ext cx="4506971" cy="39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13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92530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Neue Möglichkeiten Wareneingang und Lieferantenbeurteilung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ABC - Liste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ABC – Analyse mit Ampelfaktoren </a:t>
            </a:r>
            <a:br>
              <a:rPr lang="de-DE" sz="1800" b="1" dirty="0">
                <a:solidFill>
                  <a:srgbClr val="0063AF"/>
                </a:solidFill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Liste mit Ampelfaktoren, mit Top-Zusammenfassung nach unterschiedlichen Filtern und Faktoren und Berücksichtigung des Werkskalenders</a:t>
            </a:r>
          </a:p>
          <a:p>
            <a:pPr lvl="0"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09EE60-6E2A-4D56-B145-4892EF36B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976" y="2933700"/>
            <a:ext cx="6996047" cy="338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75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92530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Neue Möglichkeiten Wareneingang und Lieferantenbeurteilung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ABC - Analyse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ABC - Analyse Matrix mit Ampelfaktoren </a:t>
            </a:r>
            <a:br>
              <a:rPr lang="de-DE" sz="1800" b="1" dirty="0">
                <a:solidFill>
                  <a:srgbClr val="0063AF"/>
                </a:solidFill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Matrix mit Ampelfaktoren und Drilldown von Jahres- auf Quartalsebene, sowie entsprechender Aggregation</a:t>
            </a:r>
          </a:p>
          <a:p>
            <a:pPr lvl="0"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F05A8E-56F8-40B3-967C-38BD7CF7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804" y="2819400"/>
            <a:ext cx="5834391" cy="370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90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39" y="16183"/>
            <a:ext cx="5311860" cy="21631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PDAP8.next CAQ System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Neue Möglichkeiten für Ihr Reklamationsmanagement</a:t>
            </a: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24561D-756D-410B-973A-E68C2552C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77AF0971-0074-4E4E-9318-C1990C6FF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0849707A-24B1-45E4-8493-5DC15C57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E0FFD705-F03C-46B0-ABB9-3C24E093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20B12C0-88D0-4F6F-9F29-38E4D1D61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DEDD5A45-3641-4FE7-8375-EECF2DC9D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89BF55CA-60FC-479D-A85E-48626FC1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5AFBE5BF-E87A-408F-BBBD-44C3D04C0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1C27CF92-D148-45C8-88B6-F450B63DF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51CA2232-D147-480C-B1EE-665EE6ACC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7E67D92D-1CA9-43CE-8150-DF504F2BF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7B273169-B674-4C50-A14D-A943B997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DF6183FA-653E-4533-9A0B-D249EC0B1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A82EFE58-AAB0-4925-A176-6FF36BF87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3122AE75-4DBB-4E14-B0CA-DD1EAD89C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4ED7E672-90FC-4E8C-9C43-3AAE391C6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A5C0019E-5136-4C5E-A223-1E1717FD4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29705F60-CFE6-47C5-96E5-05E7731FC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090E047C-18BC-4180-8D10-9F18F517B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A153194A-C8B1-46DB-9C6B-9847B06F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5C0235EA-4E98-43EA-9AAE-2BD893DEA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EAE66C85-6982-42D2-9A86-4B30755A1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704" y="905237"/>
            <a:ext cx="5045824" cy="2497923"/>
          </a:xfrm>
          <a:prstGeom prst="rect">
            <a:avLst/>
          </a:prstGeom>
          <a:solidFill>
            <a:srgbClr val="0063AF"/>
          </a:solidFill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650"/>
            <a:ext cx="606972" cy="362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08360AA-A944-4C87-8B93-9C541DAA1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39" r="51436" b="453"/>
          <a:stretch/>
        </p:blipFill>
        <p:spPr>
          <a:xfrm>
            <a:off x="6736704" y="3429000"/>
            <a:ext cx="5073492" cy="2683042"/>
          </a:xfrm>
          <a:prstGeom prst="rect">
            <a:avLst/>
          </a:prstGeom>
        </p:spPr>
      </p:pic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1368043" y="2875548"/>
            <a:ext cx="6339042" cy="37779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PDAP 8.0 Reklamationsprozess neu definiert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Erfassung für interne und externe Vorgänge nach Kunden, </a:t>
            </a:r>
            <a:br>
              <a:rPr lang="de-DE" sz="1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Lieferanten, Verbesserungen und Vorschlagsmanagement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</a:t>
            </a:r>
            <a:r>
              <a:rPr lang="de-DE" sz="1800" b="1" dirty="0">
                <a:solidFill>
                  <a:srgbClr val="0063AF"/>
                </a:solidFill>
              </a:rPr>
              <a:t>Jedem sein Cockpit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Schneller </a:t>
            </a:r>
            <a:r>
              <a:rPr lang="de-DE" sz="1600" dirty="0" err="1">
                <a:solidFill>
                  <a:prstClr val="black"/>
                </a:solidFill>
                <a:latin typeface="Calibri Light" panose="020F0302020204030204"/>
              </a:rPr>
              <a:t>To</a:t>
            </a: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 Do - Überblick, Kennwerte im laufenden Jahr, 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KPI-Tafeln mit Zielwerten und Kontrolle der Zielerreichung</a:t>
            </a:r>
          </a:p>
          <a:p>
            <a:pPr lvl="1">
              <a:defRPr/>
            </a:pPr>
            <a:endParaRPr lang="de-DE" sz="1600" dirty="0">
              <a:solidFill>
                <a:prstClr val="black"/>
              </a:solidFill>
              <a:latin typeface="Calibri Light" panose="020F0302020204030204"/>
            </a:endParaRP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Maßnahmenportal</a:t>
            </a:r>
            <a:r>
              <a:rPr lang="de-DE" sz="1600" dirty="0">
                <a:solidFill>
                  <a:srgbClr val="0063AF"/>
                </a:solidFill>
              </a:rPr>
              <a:t> 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Mit Gefährdungsbeurteilung und Risikoanalyse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Zentrales</a:t>
            </a:r>
            <a:r>
              <a:rPr kumimoji="0" lang="de-DE" sz="1800" b="1" i="0" u="none" strike="noStrike" kern="1200" cap="none" spc="0" normalizeH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Reporting Portal mit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Berichtsdesigner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Mit Gefährdungsbeurteilung</a:t>
            </a:r>
            <a:r>
              <a:rPr kumimoji="0" lang="de-DE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und Risikoanalyse mit </a:t>
            </a:r>
            <a:br>
              <a:rPr kumimoji="0" lang="de-DE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gruppenbezogenem Benachrichtigungssystem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8D-Reporting</a:t>
            </a:r>
            <a:r>
              <a:rPr kumimoji="0" lang="de-DE" sz="1800" b="1" i="0" u="none" strike="noStrike" kern="1200" cap="none" spc="0" normalizeH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</a:t>
            </a: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Unter Einbeziehung aller verknüpften Untervorgänge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13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92530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Neue Möglichkeiten Wareneingang und Lieferantenbeurteilung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ABC - Analyse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ABC - Fehlerraten </a:t>
            </a:r>
            <a:br>
              <a:rPr lang="de-DE" sz="1800" b="1" dirty="0">
                <a:solidFill>
                  <a:srgbClr val="0063AF"/>
                </a:solidFill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Auswertung von Fehlerraten nach ppm-Quoten</a:t>
            </a:r>
          </a:p>
          <a:p>
            <a:pPr lvl="0"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FF8EA4-11EC-4702-9BAE-E18EA234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3" y="3002280"/>
            <a:ext cx="6183094" cy="346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42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92530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Neue Möglichkeiten Wareneingang und Lieferantenbeurteilung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Power BI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Anbindung im eigenen Datenmodell für Controller </a:t>
            </a:r>
            <a:br>
              <a:rPr lang="de-DE" sz="1800" b="1" dirty="0">
                <a:solidFill>
                  <a:srgbClr val="0063AF"/>
                </a:solidFill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Individuelle Visualisierungen und Daten- Drilldown Verknüpfungen unterschiedliche Darstellungen und Analysen.</a:t>
            </a:r>
          </a:p>
          <a:p>
            <a:pPr lvl="0"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95328B-7107-4B6E-9278-847AD6488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49" y="2669808"/>
            <a:ext cx="6248400" cy="39052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14CD97D-BB37-405D-AA53-CEACDC090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970"/>
          <a:stretch/>
        </p:blipFill>
        <p:spPr>
          <a:xfrm>
            <a:off x="978173" y="2669808"/>
            <a:ext cx="3822426" cy="39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1192530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de-DE" sz="4400" dirty="0">
                <a:latin typeface="+mn-lt"/>
              </a:rPr>
              <a:t>Neue Möglichkeiten im Wissensportal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Browser Plattform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Überblick über alle Inhalte aus Reporting und Analyse </a:t>
            </a:r>
            <a:br>
              <a:rPr lang="de-DE" sz="1800" b="1" dirty="0">
                <a:solidFill>
                  <a:srgbClr val="0063AF"/>
                </a:solidFill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Kommentar und Diskussionsmöglichkeiten sowie Benachrichtigungssystem zu den einzelnen Themen, inkl. Upload Funktion von Bildern und Dokumenten.</a:t>
            </a:r>
          </a:p>
          <a:p>
            <a:pPr lvl="0"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3FEB1C-46CC-48CB-BB4C-2FA45E4F0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59" y="2737326"/>
            <a:ext cx="6609363" cy="40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3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401E8E-4A93-4548-ACA5-89C2DB1BD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BEBC6-FD86-4AE0-9F81-AE62D157E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F74AC2C-CACD-4E1A-8041-3F7043EEA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CDB61CBA-11D3-4E24-8DB3-38A5EFA93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id="{09F092C7-BD3D-4C76-A8B7-D0C6049E7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6F2B8D-44BE-4CA4-9E01-79535A2B1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4309238"/>
            <a:ext cx="7632964" cy="1212102"/>
          </a:xfrm>
        </p:spPr>
        <p:txBody>
          <a:bodyPr>
            <a:normAutofit fontScale="90000"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Neues im Reklamations- und Prüfmanagement für den Wareneingang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E9A283B0-C61F-4FB9-A6D0-25A959F71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506" y="725535"/>
            <a:ext cx="7912539" cy="2944936"/>
          </a:xfrm>
        </p:spPr>
        <p:txBody>
          <a:bodyPr anchor="ctr">
            <a:normAutofit/>
          </a:bodyPr>
          <a:lstStyle/>
          <a:p>
            <a:r>
              <a:rPr lang="de-DE" sz="2400">
                <a:solidFill>
                  <a:srgbClr val="FFFFFF"/>
                </a:solidFill>
              </a:rPr>
              <a:t>Verbesserungsmanagement </a:t>
            </a:r>
          </a:p>
          <a:p>
            <a:r>
              <a:rPr lang="de-DE" sz="2400">
                <a:solidFill>
                  <a:srgbClr val="FFFFFF"/>
                </a:solidFill>
              </a:rPr>
              <a:t>Jedem sein Dashboard – Wichtige Informationen immer im Blick</a:t>
            </a:r>
          </a:p>
          <a:p>
            <a:r>
              <a:rPr lang="de-DE" sz="2400">
                <a:solidFill>
                  <a:srgbClr val="FFFFFF"/>
                </a:solidFill>
              </a:rPr>
              <a:t>Berichterstellung über zentrales Reporting Portal</a:t>
            </a:r>
          </a:p>
          <a:p>
            <a:r>
              <a:rPr lang="de-DE" sz="2400">
                <a:solidFill>
                  <a:srgbClr val="FFFFFF"/>
                </a:solidFill>
              </a:rPr>
              <a:t>PDAP BI – Der Start in das CAQ-Controlling</a:t>
            </a: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93D3D714-C49E-476F-B7F2-000D74BA1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D2BC4E4-F9F1-41DF-8939-6EC01DE94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130" y="764020"/>
            <a:ext cx="3008022" cy="1489114"/>
          </a:xfrm>
          <a:prstGeom prst="rect">
            <a:avLst/>
          </a:prstGeom>
          <a:solidFill>
            <a:srgbClr val="0063AF"/>
          </a:solidFill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16E4CC8-4A08-426D-82EF-89359E6E5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39" r="51436" b="453"/>
          <a:stretch/>
        </p:blipFill>
        <p:spPr>
          <a:xfrm>
            <a:off x="9114130" y="3287782"/>
            <a:ext cx="3024516" cy="1599471"/>
          </a:xfrm>
          <a:prstGeom prst="rect">
            <a:avLst/>
          </a:prstGeom>
        </p:spPr>
      </p:pic>
      <p:sp>
        <p:nvSpPr>
          <p:cNvPr id="14" name="Titel 1">
            <a:hlinkClick r:id="rId4"/>
            <a:extLst>
              <a:ext uri="{FF2B5EF4-FFF2-40B4-BE49-F238E27FC236}">
                <a16:creationId xmlns:a16="http://schemas.microsoft.com/office/drawing/2014/main" id="{CC3A28E1-D032-4D0E-A7FA-6C6C3D8B9F01}"/>
              </a:ext>
            </a:extLst>
          </p:cNvPr>
          <p:cNvSpPr txBox="1">
            <a:spLocks/>
          </p:cNvSpPr>
          <p:nvPr/>
        </p:nvSpPr>
        <p:spPr>
          <a:xfrm>
            <a:off x="9829551" y="2450620"/>
            <a:ext cx="2019433" cy="655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FFFFFF"/>
                </a:solidFill>
              </a:rPr>
              <a:t>www.pdap.de</a:t>
            </a:r>
          </a:p>
        </p:txBody>
      </p:sp>
    </p:spTree>
    <p:extLst>
      <p:ext uri="{BB962C8B-B14F-4D97-AF65-F5344CB8AC3E}">
        <p14:creationId xmlns:p14="http://schemas.microsoft.com/office/powerpoint/2010/main" val="208442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24561D-756D-410B-973A-E68C2552C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77AF0971-0074-4E4E-9318-C1990C6FF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0849707A-24B1-45E4-8493-5DC15C57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E0FFD705-F03C-46B0-ABB9-3C24E093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520B12C0-88D0-4F6F-9F29-38E4D1D61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DEDD5A45-3641-4FE7-8375-EECF2DC9D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89BF55CA-60FC-479D-A85E-48626FC1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5AFBE5BF-E87A-408F-BBBD-44C3D04C0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1C27CF92-D148-45C8-88B6-F450B63DF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51CA2232-D147-480C-B1EE-665EE6ACC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7E67D92D-1CA9-43CE-8150-DF504F2BF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7B273169-B674-4C50-A14D-A943B997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DF6183FA-653E-4533-9A0B-D249EC0B1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A82EFE58-AAB0-4925-A176-6FF36BF87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3122AE75-4DBB-4E14-B0CA-DD1EAD89C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4ED7E672-90FC-4E8C-9C43-3AAE391C6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A5C0019E-5136-4C5E-A223-1E1717FD4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29705F60-CFE6-47C5-96E5-05E7731FC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090E047C-18BC-4180-8D10-9F18F517B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A153194A-C8B1-46DB-9C6B-9847B06F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5C0235EA-4E98-43EA-9AAE-2BD893DEA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650"/>
            <a:ext cx="606972" cy="362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itel 13">
            <a:extLst>
              <a:ext uri="{FF2B5EF4-FFF2-40B4-BE49-F238E27FC236}">
                <a16:creationId xmlns:a16="http://schemas.microsoft.com/office/drawing/2014/main" id="{75A96957-D88B-4F9C-9B52-0983E5E4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39" y="16183"/>
            <a:ext cx="5311860" cy="21631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PDAP8.next CAQ System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Neue Möglichkeiten Wareneingang und Lieferantenbeurteilung</a:t>
            </a: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9DFC5257-0385-4AD9-9263-108981E4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04" y="905237"/>
            <a:ext cx="5045824" cy="2497923"/>
          </a:xfrm>
          <a:prstGeom prst="rect">
            <a:avLst/>
          </a:prstGeom>
          <a:solidFill>
            <a:srgbClr val="0063AF"/>
          </a:solidFill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B93D3DEB-52BC-47CF-9F79-07773CC78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900" b="50702"/>
          <a:stretch/>
        </p:blipFill>
        <p:spPr>
          <a:xfrm>
            <a:off x="6769794" y="3427229"/>
            <a:ext cx="5168542" cy="2638291"/>
          </a:xfrm>
          <a:prstGeom prst="rect">
            <a:avLst/>
          </a:prstGeom>
        </p:spPr>
      </p:pic>
      <p:sp>
        <p:nvSpPr>
          <p:cNvPr id="49" name="Titel 13">
            <a:extLst>
              <a:ext uri="{FF2B5EF4-FFF2-40B4-BE49-F238E27FC236}">
                <a16:creationId xmlns:a16="http://schemas.microsoft.com/office/drawing/2014/main" id="{8C79C108-E848-4D17-83C9-EE291D02C04F}"/>
              </a:ext>
            </a:extLst>
          </p:cNvPr>
          <p:cNvSpPr txBox="1">
            <a:spLocks/>
          </p:cNvSpPr>
          <p:nvPr/>
        </p:nvSpPr>
        <p:spPr>
          <a:xfrm>
            <a:off x="1368043" y="2358190"/>
            <a:ext cx="6339042" cy="4483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lang="de-DE" sz="1800" b="1" dirty="0">
                <a:solidFill>
                  <a:srgbClr val="0063AF"/>
                </a:solidFill>
                <a:latin typeface="Calibri Light" panose="020F0302020204030204"/>
              </a:rPr>
              <a:t>Einfache Checklisten im Browser</a:t>
            </a:r>
            <a:r>
              <a:rPr kumimoji="0" lang="de-DE" sz="1800" b="1" i="0" u="none" strike="noStrike" kern="1200" cap="none" spc="0" normalizeH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Leichte Anwendung allgemeiner Prüfvorgaben – </a:t>
            </a:r>
            <a:br>
              <a:rPr lang="de-DE" sz="1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bei Bedarf Integration komplexer Prüfmerkmale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lang="de-DE" sz="1800" b="1" dirty="0">
                <a:solidFill>
                  <a:srgbClr val="0063AF"/>
                </a:solidFill>
              </a:rPr>
              <a:t>Regelmäßige Prüfliste per Mail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Schneller </a:t>
            </a:r>
            <a:r>
              <a:rPr lang="de-DE" sz="1600" dirty="0" err="1">
                <a:solidFill>
                  <a:prstClr val="black"/>
                </a:solidFill>
                <a:latin typeface="Calibri Light" panose="020F0302020204030204"/>
              </a:rPr>
              <a:t>To</a:t>
            </a: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 Do - Überblick für die Prüfer mit </a:t>
            </a:r>
            <a:br>
              <a:rPr lang="de-DE" sz="1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automatischem Benachrichtigungssystem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dirty="0">
              <a:solidFill>
                <a:prstClr val="black"/>
              </a:solidFill>
              <a:latin typeface="Calibri Light" panose="020F0302020204030204"/>
            </a:endParaRPr>
          </a:p>
          <a:p>
            <a:pPr marL="457200" lvl="0" indent="-457200"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rgbClr val="0063AF"/>
                </a:solidFill>
              </a:rPr>
              <a:t>Lieferantenbeurteilung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ABC - Analyse Matrix mit Ampelfaktoren nach </a:t>
            </a:r>
            <a:br>
              <a:rPr lang="de-DE" sz="1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unterschiedlichen Filtern und Faktoren, Werkskalender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Geschäftsanalytik /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Interaktive Analyse mit Visualisierungen, die Controller</a:t>
            </a:r>
            <a:br>
              <a:rPr lang="de-DE" sz="1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auf Basis eigener Datenmodelle frei gestallten können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63A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Wissensportal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Die individuelle Unternehmensdatenbank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3108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474"/>
            <a:ext cx="11925300" cy="22002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PDAP 8.0 Reklamationsprozess neu definiert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Erfassung für interne und externe Vorgänge nach Kunden, Lieferanten, Verbesserungen und Vorschlagsmanagement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lang="de-DE" sz="1800" b="1" dirty="0">
                <a:solidFill>
                  <a:srgbClr val="0063AF"/>
                </a:solidFill>
              </a:rPr>
              <a:t>Eingabe über Web Browser oder Windows App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 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Schnelle Erfassung von internen und externen Vorgängen - Anschließend vollständige Bearbeitung durch den Sachbearbeiter.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346957-9453-41DE-AFC0-BC20C09E5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2730293"/>
            <a:ext cx="6134100" cy="38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4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474"/>
            <a:ext cx="11925300" cy="22002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PDAP 8.0 Reklamationsprozess neu definiert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Erfassung für interne und externe Vorgänge nach Kunden, Lieferanten, Verbesserungen und Vorschlagsmanagement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lang="de-DE" sz="1800" b="1" dirty="0">
                <a:solidFill>
                  <a:srgbClr val="0063AF"/>
                </a:solidFill>
              </a:rPr>
              <a:t>Verbesserungen – und Vorschlagsmanagement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 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Bedingt keine Konformitätsabweichung und kann bei Notwendigkeit zur vollständigen </a:t>
            </a:r>
            <a:r>
              <a:rPr lang="de-DE" sz="1600">
                <a:solidFill>
                  <a:prstClr val="black"/>
                </a:solidFill>
                <a:latin typeface="Calibri Light" panose="020F0302020204030204"/>
              </a:rPr>
              <a:t>Reklamation erhoben </a:t>
            </a: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werden.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FFD807EC-EB93-41A2-9FD4-6A25C894E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1" t="10198" r="6984" b="19477"/>
          <a:stretch/>
        </p:blipFill>
        <p:spPr>
          <a:xfrm>
            <a:off x="2926080" y="2750821"/>
            <a:ext cx="5597198" cy="373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8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474"/>
            <a:ext cx="11925300" cy="22002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PDAP 8.0 Reklamationsprozess neu definiert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Jedem sein Cockpit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lang="de-DE" sz="1800" b="1">
                <a:solidFill>
                  <a:srgbClr val="0063AF"/>
                </a:solidFill>
              </a:rPr>
              <a:t>Schneller To Do – Überblick und Kennwerte im laufenden Jahr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 </a:t>
            </a:r>
          </a:p>
          <a:p>
            <a:pPr lvl="1">
              <a:defRPr/>
            </a:pPr>
            <a:r>
              <a:rPr lang="de-DE" sz="1600">
                <a:solidFill>
                  <a:prstClr val="black"/>
                </a:solidFill>
                <a:latin typeface="Calibri Light" panose="020F0302020204030204"/>
              </a:rPr>
              <a:t>Schneller To Do - Überblick, Kennwerte im laufenden Jahr, </a:t>
            </a:r>
          </a:p>
          <a:p>
            <a:pPr lvl="1">
              <a:defRPr/>
            </a:pPr>
            <a:r>
              <a:rPr lang="de-DE" sz="1600">
                <a:solidFill>
                  <a:prstClr val="black"/>
                </a:solidFill>
                <a:latin typeface="Calibri Light" panose="020F0302020204030204"/>
              </a:rPr>
              <a:t>KPI-Tafeln mit Zielwerten und Kontrolle der Zielerreichung</a:t>
            </a:r>
            <a:endParaRPr lang="de-DE" sz="1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3FA505-EE9C-4069-BB3B-AB4FBC6E1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86" y="2933700"/>
            <a:ext cx="5791198" cy="361949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55D86E-B490-4E12-AE55-7B505FBB7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206"/>
          <a:stretch/>
        </p:blipFill>
        <p:spPr>
          <a:xfrm>
            <a:off x="7296021" y="2933700"/>
            <a:ext cx="363652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3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474"/>
            <a:ext cx="11925300" cy="22002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PDAP 8.0 Reklamationsprozess neu definiert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Risikomatrix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lang="de-DE" sz="1800" b="1" dirty="0">
                <a:solidFill>
                  <a:srgbClr val="0063AF"/>
                </a:solidFill>
              </a:rPr>
              <a:t>Mit Gefährdungsbeurteilung und Risikoanalyse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 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</a:rPr>
              <a:t>Risikoeinschätzung aus den internen Prozessabläufen und der Qualitätsplanung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6DC0C99-7040-4DE1-A2AE-A3BD7F73F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60"/>
          <a:stretch/>
        </p:blipFill>
        <p:spPr>
          <a:xfrm>
            <a:off x="3741032" y="2717262"/>
            <a:ext cx="4709936" cy="400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67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474"/>
            <a:ext cx="11925300" cy="22002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PDAP 8.0 Reklamationsprozess neu definiert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Maßnahmenportal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Aufgaben und Qualifizierungen organisieren und Nachverfolgen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 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Aufgabenübersicht aus den eingetragenen Zuständigkeiten sowie anstehende Schulungsmaßnahmen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AF6A0B-AAFC-4C97-8328-5B64C42D5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865" y="2747009"/>
            <a:ext cx="5594270" cy="37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5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55A6ADD-4F45-4E33-8C7A-D5FD1CEA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474"/>
            <a:ext cx="11925300" cy="22002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de-DE" sz="4400" dirty="0">
                <a:latin typeface="+mn-lt"/>
              </a:rPr>
              <a:t>PDAP 8.0 Reklamationsprozess neu definiert</a:t>
            </a:r>
            <a:br>
              <a:rPr lang="en-US" sz="2000" dirty="0">
                <a:latin typeface="+mn-lt"/>
              </a:rPr>
            </a:br>
            <a:r>
              <a:rPr lang="de-DE" sz="2700" dirty="0">
                <a:latin typeface="+mn-lt"/>
              </a:rPr>
              <a:t>Maßnahmenportal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en-US" sz="3100" dirty="0">
                <a:latin typeface="+mn-lt"/>
              </a:rPr>
            </a:b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4" name="Titel 13">
            <a:extLst>
              <a:ext uri="{FF2B5EF4-FFF2-40B4-BE49-F238E27FC236}">
                <a16:creationId xmlns:a16="http://schemas.microsoft.com/office/drawing/2014/main" id="{098ADFC3-8963-464E-92A2-9C25B74144C4}"/>
              </a:ext>
            </a:extLst>
          </p:cNvPr>
          <p:cNvSpPr txBox="1">
            <a:spLocks/>
          </p:cNvSpPr>
          <p:nvPr/>
        </p:nvSpPr>
        <p:spPr>
          <a:xfrm>
            <a:off x="529842" y="2084974"/>
            <a:ext cx="11083037" cy="848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Aufgaben und Qualifizierungen organisieren und Nachverfolgen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63A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    </a:t>
            </a:r>
          </a:p>
          <a:p>
            <a:pPr lvl="1">
              <a:defRPr/>
            </a:pPr>
            <a:r>
              <a:rPr lang="de-DE" sz="1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Persönlich Aufgaben - Agenda mit Volltextfilter und Sortierung nach Priorität und Datum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E57E0E-FFD8-4300-8D81-53DA6AA50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364" y="2738137"/>
            <a:ext cx="4048669" cy="38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7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Benutzerdefiniert 8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0063AF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2624</Words>
  <Application>Microsoft Office PowerPoint</Application>
  <PresentationFormat>Breitbild</PresentationFormat>
  <Paragraphs>449</Paragraphs>
  <Slides>23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</vt:lpstr>
      <vt:lpstr>1_Office</vt:lpstr>
      <vt:lpstr>Quality Management since 1983   </vt:lpstr>
      <vt:lpstr>PDAP8.next CAQ System Neue Möglichkeiten für Ihr Reklamationsmanagement </vt:lpstr>
      <vt:lpstr>PDAP8.next CAQ System Neue Möglichkeiten Wareneingang und Lieferantenbeurteilung </vt:lpstr>
      <vt:lpstr>PDAP 8.0 Reklamationsprozess neu definiert Erfassung für interne und externe Vorgänge nach Kunden, Lieferanten, Verbesserungen und Vorschlagsmanagement   </vt:lpstr>
      <vt:lpstr>PDAP 8.0 Reklamationsprozess neu definiert Erfassung für interne und externe Vorgänge nach Kunden, Lieferanten, Verbesserungen und Vorschlagsmanagement   </vt:lpstr>
      <vt:lpstr>PDAP 8.0 Reklamationsprozess neu definiert Jedem sein Cockpit   </vt:lpstr>
      <vt:lpstr>PDAP 8.0 Reklamationsprozess neu definiert Risikomatrix   </vt:lpstr>
      <vt:lpstr>PDAP 8.0 Reklamationsprozess neu definiert Maßnahmenportal   </vt:lpstr>
      <vt:lpstr>PDAP 8.0 Reklamationsprozess neu definiert Maßnahmenportal   </vt:lpstr>
      <vt:lpstr>PDAP 8.0 Reklamationsprozess neu definiert Reportingportal   </vt:lpstr>
      <vt:lpstr>PDAP 8.0 Reklamationsprozess neu definiert 8D-Reporting   </vt:lpstr>
      <vt:lpstr>PDAP8.next CAQ System Neue Möglichkeiten Wareneingang und Lieferantenbeurteilung </vt:lpstr>
      <vt:lpstr>Neue Möglichkeiten Wareneingang und Lieferantenbeurteilung Online Dokumentation   </vt:lpstr>
      <vt:lpstr>Neue Möglichkeiten Wareneingang und Lieferantenbeurteilung Einfache Checklisten im Browser    </vt:lpstr>
      <vt:lpstr>Neue Möglichkeiten Wareneingang und Lieferantenbeurteilung Werkskalender   </vt:lpstr>
      <vt:lpstr>Neue Möglichkeiten Wareneingang und Lieferantenbeurteilung Im Browser   </vt:lpstr>
      <vt:lpstr>Neue Möglichkeiten Wareneingang und Lieferantenbeurteilung Dokumentation Ihrer Anforderungen   </vt:lpstr>
      <vt:lpstr>Neue Möglichkeiten Wareneingang und Lieferantenbeurteilung ABC - Liste   </vt:lpstr>
      <vt:lpstr>Neue Möglichkeiten Wareneingang und Lieferantenbeurteilung ABC - Analyse   </vt:lpstr>
      <vt:lpstr>Neue Möglichkeiten Wareneingang und Lieferantenbeurteilung ABC - Analyse   </vt:lpstr>
      <vt:lpstr>Neue Möglichkeiten Wareneingang und Lieferantenbeurteilung Power BI   </vt:lpstr>
      <vt:lpstr>Neue Möglichkeiten im Wissensportal Browser Plattform   </vt:lpstr>
      <vt:lpstr>Neues im Reklamations- und Prüfmanagement für den Wareneingang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Management since 1983   </dc:title>
  <dc:creator>Mark Hausmann</dc:creator>
  <cp:lastModifiedBy>Christian Lohmann</cp:lastModifiedBy>
  <cp:revision>83</cp:revision>
  <dcterms:created xsi:type="dcterms:W3CDTF">2020-09-22T20:19:03Z</dcterms:created>
  <dcterms:modified xsi:type="dcterms:W3CDTF">2021-02-08T11:59:48Z</dcterms:modified>
</cp:coreProperties>
</file>